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4"/>
  </p:sldMasterIdLst>
  <p:sldIdLst>
    <p:sldId id="294" r:id="rId5"/>
    <p:sldId id="337" r:id="rId6"/>
    <p:sldId id="308" r:id="rId7"/>
    <p:sldId id="338" r:id="rId8"/>
    <p:sldId id="339" r:id="rId9"/>
    <p:sldId id="341" r:id="rId10"/>
    <p:sldId id="349" r:id="rId11"/>
    <p:sldId id="344" r:id="rId12"/>
    <p:sldId id="345" r:id="rId13"/>
    <p:sldId id="346" r:id="rId14"/>
    <p:sldId id="347" r:id="rId15"/>
    <p:sldId id="350" r:id="rId16"/>
    <p:sldId id="29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aria Rolla" userId="90233484-192e-4f9d-8e60-4271644f0ba2" providerId="ADAL" clId="{455A02BF-B9C7-40B6-8706-2BD2A46044C4}"/>
    <pc:docChg chg="delSld">
      <pc:chgData name="Anna Maria Rolla" userId="90233484-192e-4f9d-8e60-4271644f0ba2" providerId="ADAL" clId="{455A02BF-B9C7-40B6-8706-2BD2A46044C4}" dt="2025-11-03T08:31:58.734" v="2" actId="2696"/>
      <pc:docMkLst>
        <pc:docMk/>
      </pc:docMkLst>
      <pc:sldChg chg="del">
        <pc:chgData name="Anna Maria Rolla" userId="90233484-192e-4f9d-8e60-4271644f0ba2" providerId="ADAL" clId="{455A02BF-B9C7-40B6-8706-2BD2A46044C4}" dt="2025-11-03T08:31:58.734" v="2" actId="2696"/>
        <pc:sldMkLst>
          <pc:docMk/>
          <pc:sldMk cId="1537237902" sldId="256"/>
        </pc:sldMkLst>
      </pc:sldChg>
      <pc:sldChg chg="del">
        <pc:chgData name="Anna Maria Rolla" userId="90233484-192e-4f9d-8e60-4271644f0ba2" providerId="ADAL" clId="{455A02BF-B9C7-40B6-8706-2BD2A46044C4}" dt="2025-11-03T08:31:45.350" v="0" actId="2696"/>
        <pc:sldMkLst>
          <pc:docMk/>
          <pc:sldMk cId="4225272159" sldId="311"/>
        </pc:sldMkLst>
      </pc:sldChg>
      <pc:sldChg chg="del">
        <pc:chgData name="Anna Maria Rolla" userId="90233484-192e-4f9d-8e60-4271644f0ba2" providerId="ADAL" clId="{455A02BF-B9C7-40B6-8706-2BD2A46044C4}" dt="2025-11-03T08:31:48.956" v="1" actId="2696"/>
        <pc:sldMkLst>
          <pc:docMk/>
          <pc:sldMk cId="474915573" sldId="32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completo.xlsx]residenza!Tabella pivot4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residenza!$B$1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residenza!$A$2:$A$37</c:f>
              <c:strCache>
                <c:ptCount val="35"/>
                <c:pt idx="0">
                  <c:v>Albignano</c:v>
                </c:pt>
                <c:pt idx="1">
                  <c:v>Bellinzago lombardo</c:v>
                </c:pt>
                <c:pt idx="2">
                  <c:v>Brugherio</c:v>
                </c:pt>
                <c:pt idx="3">
                  <c:v>Busnago</c:v>
                </c:pt>
                <c:pt idx="4">
                  <c:v>Bussero</c:v>
                </c:pt>
                <c:pt idx="5">
                  <c:v>Cambiago</c:v>
                </c:pt>
                <c:pt idx="6">
                  <c:v>Carugate</c:v>
                </c:pt>
                <c:pt idx="7">
                  <c:v>Cassano</c:v>
                </c:pt>
                <c:pt idx="8">
                  <c:v>Cassano D'Adda</c:v>
                </c:pt>
                <c:pt idx="9">
                  <c:v>Cassina De Pecchi</c:v>
                </c:pt>
                <c:pt idx="10">
                  <c:v>Cernusco sul Naviglio</c:v>
                </c:pt>
                <c:pt idx="11">
                  <c:v>Comazzo</c:v>
                </c:pt>
                <c:pt idx="12">
                  <c:v>Gessate</c:v>
                </c:pt>
                <c:pt idx="13">
                  <c:v>Gorgonzola</c:v>
                </c:pt>
                <c:pt idx="14">
                  <c:v>Inzago</c:v>
                </c:pt>
                <c:pt idx="15">
                  <c:v>Masate</c:v>
                </c:pt>
                <c:pt idx="16">
                  <c:v>Melzo</c:v>
                </c:pt>
                <c:pt idx="17">
                  <c:v>nd</c:v>
                </c:pt>
                <c:pt idx="18">
                  <c:v>Pessano con Bornago</c:v>
                </c:pt>
                <c:pt idx="19">
                  <c:v>Pioltello</c:v>
                </c:pt>
                <c:pt idx="20">
                  <c:v>Pozzo d'Adda</c:v>
                </c:pt>
                <c:pt idx="21">
                  <c:v>Pozzuolo Martesana</c:v>
                </c:pt>
                <c:pt idx="22">
                  <c:v>Rivolta d'Adda</c:v>
                </c:pt>
                <c:pt idx="23">
                  <c:v>Rodano</c:v>
                </c:pt>
                <c:pt idx="24">
                  <c:v>Roncello (MB)</c:v>
                </c:pt>
                <c:pt idx="25">
                  <c:v>Salerno</c:v>
                </c:pt>
                <c:pt idx="26">
                  <c:v>Segrate</c:v>
                </c:pt>
                <c:pt idx="27">
                  <c:v>Settala</c:v>
                </c:pt>
                <c:pt idx="28">
                  <c:v>Torrile (Parma)</c:v>
                </c:pt>
                <c:pt idx="29">
                  <c:v>Trezzano Rosa</c:v>
                </c:pt>
                <c:pt idx="30">
                  <c:v>Trezzo sull'Adda</c:v>
                </c:pt>
                <c:pt idx="31">
                  <c:v>Vaprio d'Adda</c:v>
                </c:pt>
                <c:pt idx="32">
                  <c:v>Vignate</c:v>
                </c:pt>
                <c:pt idx="33">
                  <c:v>Vimodrone</c:v>
                </c:pt>
                <c:pt idx="34">
                  <c:v>(vuoto)</c:v>
                </c:pt>
              </c:strCache>
            </c:strRef>
          </c:cat>
          <c:val>
            <c:numRef>
              <c:f>residenza!$B$2:$B$37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  <c:pt idx="15">
                  <c:v>1</c:v>
                </c:pt>
                <c:pt idx="16">
                  <c:v>6</c:v>
                </c:pt>
                <c:pt idx="17">
                  <c:v>2</c:v>
                </c:pt>
                <c:pt idx="18">
                  <c:v>7</c:v>
                </c:pt>
                <c:pt idx="19">
                  <c:v>14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4</c:v>
                </c:pt>
                <c:pt idx="27">
                  <c:v>6</c:v>
                </c:pt>
                <c:pt idx="28">
                  <c:v>1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  <c:pt idx="3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3-4EBD-9696-C1F3D14F99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1303392"/>
        <c:axId val="2061309216"/>
      </c:barChart>
      <c:catAx>
        <c:axId val="20613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1309216"/>
        <c:crosses val="autoZero"/>
        <c:auto val="1"/>
        <c:lblAlgn val="ctr"/>
        <c:lblOffset val="100"/>
        <c:noMultiLvlLbl val="0"/>
      </c:catAx>
      <c:valAx>
        <c:axId val="206130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130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contatto.xlsx]Foglio8!Tabella pivot8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Foglio8!$B$1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Foglio8!$A$2:$A$18</c:f>
              <c:strCache>
                <c:ptCount val="16"/>
                <c:pt idx="0">
                  <c:v>Albania</c:v>
                </c:pt>
                <c:pt idx="1">
                  <c:v>Bangladesh</c:v>
                </c:pt>
                <c:pt idx="2">
                  <c:v>Capo Verde</c:v>
                </c:pt>
                <c:pt idx="3">
                  <c:v>Costa d'Avorio</c:v>
                </c:pt>
                <c:pt idx="4">
                  <c:v>Ecuador</c:v>
                </c:pt>
                <c:pt idx="5">
                  <c:v>Egitto</c:v>
                </c:pt>
                <c:pt idx="6">
                  <c:v>Italia</c:v>
                </c:pt>
                <c:pt idx="7">
                  <c:v>Marocco</c:v>
                </c:pt>
                <c:pt idx="8">
                  <c:v>Moldavia</c:v>
                </c:pt>
                <c:pt idx="9">
                  <c:v>nd</c:v>
                </c:pt>
                <c:pt idx="10">
                  <c:v>Pakistan</c:v>
                </c:pt>
                <c:pt idx="11">
                  <c:v>Perù</c:v>
                </c:pt>
                <c:pt idx="12">
                  <c:v>Romania</c:v>
                </c:pt>
                <c:pt idx="13">
                  <c:v>Senegal</c:v>
                </c:pt>
                <c:pt idx="14">
                  <c:v>Spagna</c:v>
                </c:pt>
                <c:pt idx="15">
                  <c:v>Ucraina</c:v>
                </c:pt>
              </c:strCache>
            </c:strRef>
          </c:cat>
          <c:val>
            <c:numRef>
              <c:f>Foglio8!$B$2:$B$18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50</c:v>
                </c:pt>
                <c:pt idx="7">
                  <c:v>4</c:v>
                </c:pt>
                <c:pt idx="8">
                  <c:v>1</c:v>
                </c:pt>
                <c:pt idx="9">
                  <c:v>9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D-491C-A2E1-C3F96BC5C7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1307071"/>
        <c:axId val="1891305407"/>
      </c:barChart>
      <c:catAx>
        <c:axId val="189130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91305407"/>
        <c:crosses val="autoZero"/>
        <c:auto val="1"/>
        <c:lblAlgn val="ctr"/>
        <c:lblOffset val="100"/>
        <c:noMultiLvlLbl val="0"/>
      </c:catAx>
      <c:valAx>
        <c:axId val="189130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91307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contatto.xlsx]Foglio1!Tabella pivot1</c:name>
    <c:fmtId val="3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6"/>
                <c:pt idx="0">
                  <c:v>Cassano D'Adda</c:v>
                </c:pt>
                <c:pt idx="1">
                  <c:v>Cernusco sul Naviglio</c:v>
                </c:pt>
                <c:pt idx="2">
                  <c:v>Melzo</c:v>
                </c:pt>
                <c:pt idx="3">
                  <c:v>Pioltello</c:v>
                </c:pt>
                <c:pt idx="4">
                  <c:v>Trezzano Rosa</c:v>
                </c:pt>
                <c:pt idx="5">
                  <c:v>(vuoto)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20</c:v>
                </c:pt>
                <c:pt idx="3">
                  <c:v>31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D-47D7-9729-D3A00E8F56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4558879"/>
        <c:axId val="1474555135"/>
      </c:barChart>
      <c:catAx>
        <c:axId val="14745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4555135"/>
        <c:crosses val="autoZero"/>
        <c:auto val="1"/>
        <c:lblAlgn val="ctr"/>
        <c:lblOffset val="100"/>
        <c:noMultiLvlLbl val="0"/>
      </c:catAx>
      <c:valAx>
        <c:axId val="147455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45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contatto.xlsx]Foglio2!Tabella pivot6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Foglio2!$A$2:$A$17</c:f>
              <c:strCache>
                <c:ptCount val="16"/>
                <c:pt idx="0">
                  <c:v>1522</c:v>
                </c:pt>
                <c:pt idx="1">
                  <c:v>Altro</c:v>
                </c:pt>
                <c:pt idx="2">
                  <c:v>associazionismo</c:v>
                </c:pt>
                <c:pt idx="3">
                  <c:v>Avvocato/a</c:v>
                </c:pt>
                <c:pt idx="4">
                  <c:v>Consultorio</c:v>
                </c:pt>
                <c:pt idx="5">
                  <c:v>FFOO</c:v>
                </c:pt>
                <c:pt idx="6">
                  <c:v>internet</c:v>
                </c:pt>
                <c:pt idx="7">
                  <c:v>Invio altro CAV</c:v>
                </c:pt>
                <c:pt idx="8">
                  <c:v>materiale/iniziative del CAV</c:v>
                </c:pt>
                <c:pt idx="9">
                  <c:v>nd</c:v>
                </c:pt>
                <c:pt idx="10">
                  <c:v>parenti/amici/conoscenti</c:v>
                </c:pt>
                <c:pt idx="11">
                  <c:v>Pronto Soccorso/Ospedale</c:v>
                </c:pt>
                <c:pt idx="12">
                  <c:v>Psicologo/a</c:v>
                </c:pt>
                <c:pt idx="13">
                  <c:v>SerD/CPS/NOA</c:v>
                </c:pt>
                <c:pt idx="14">
                  <c:v>Servizi Sociali</c:v>
                </c:pt>
                <c:pt idx="15">
                  <c:v>stampa</c:v>
                </c:pt>
              </c:strCache>
            </c:strRef>
          </c:cat>
          <c:val>
            <c:numRef>
              <c:f>Foglio2!$B$2:$B$17</c:f>
              <c:numCache>
                <c:formatCode>General</c:formatCode>
                <c:ptCount val="16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8</c:v>
                </c:pt>
                <c:pt idx="5">
                  <c:v>18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7</c:v>
                </c:pt>
                <c:pt idx="11">
                  <c:v>6</c:v>
                </c:pt>
                <c:pt idx="12">
                  <c:v>1</c:v>
                </c:pt>
                <c:pt idx="13">
                  <c:v>1</c:v>
                </c:pt>
                <c:pt idx="14">
                  <c:v>17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D-4DBF-BE59-B2981CE61D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5027951"/>
        <c:axId val="1485025039"/>
      </c:barChart>
      <c:catAx>
        <c:axId val="1485027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5025039"/>
        <c:crosses val="autoZero"/>
        <c:auto val="1"/>
        <c:lblAlgn val="ctr"/>
        <c:lblOffset val="100"/>
        <c:noMultiLvlLbl val="0"/>
      </c:catAx>
      <c:valAx>
        <c:axId val="1485025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5027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contatto.xlsx]nazione d'origine!Tabella pivot10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3885958863831856E-2"/>
          <c:y val="5.0158361697574205E-2"/>
          <c:w val="0.94879218140685784"/>
          <c:h val="0.8077925161848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'nazione d''origine'!$B$1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'nazione d''origine'!$A$2:$A$19</c:f>
              <c:strCache>
                <c:ptCount val="17"/>
                <c:pt idx="0">
                  <c:v>Albania</c:v>
                </c:pt>
                <c:pt idx="1">
                  <c:v>Brasile</c:v>
                </c:pt>
                <c:pt idx="2">
                  <c:v>Capo Verde</c:v>
                </c:pt>
                <c:pt idx="3">
                  <c:v>Ecuador</c:v>
                </c:pt>
                <c:pt idx="4">
                  <c:v>Italia</c:v>
                </c:pt>
                <c:pt idx="5">
                  <c:v>Jugoslavia</c:v>
                </c:pt>
                <c:pt idx="6">
                  <c:v>Marocco</c:v>
                </c:pt>
                <c:pt idx="7">
                  <c:v>Moldavia</c:v>
                </c:pt>
                <c:pt idx="8">
                  <c:v>Pakistan</c:v>
                </c:pt>
                <c:pt idx="9">
                  <c:v>Perù</c:v>
                </c:pt>
                <c:pt idx="10">
                  <c:v>Romania</c:v>
                </c:pt>
                <c:pt idx="11">
                  <c:v>Senegal</c:v>
                </c:pt>
                <c:pt idx="12">
                  <c:v>Spagna</c:v>
                </c:pt>
                <c:pt idx="13">
                  <c:v>Sudamerica</c:v>
                </c:pt>
                <c:pt idx="14">
                  <c:v>Tunisia</c:v>
                </c:pt>
                <c:pt idx="15">
                  <c:v>Ucraina</c:v>
                </c:pt>
                <c:pt idx="16">
                  <c:v>(vuoto)</c:v>
                </c:pt>
              </c:strCache>
            </c:strRef>
          </c:cat>
          <c:val>
            <c:numRef>
              <c:f>'nazione d''origine'!$B$2:$B$19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58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A-412D-B158-2DAC052A50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8315904"/>
        <c:axId val="1987193104"/>
      </c:barChart>
      <c:catAx>
        <c:axId val="19483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7193104"/>
        <c:crosses val="autoZero"/>
        <c:auto val="1"/>
        <c:lblAlgn val="ctr"/>
        <c:lblOffset val="100"/>
        <c:noMultiLvlLbl val="0"/>
      </c:catAx>
      <c:valAx>
        <c:axId val="198719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831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contatto.xlsx]Foglio4!Tabella pivot8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Foglio4!$A$2:$A$8</c:f>
              <c:strCache>
                <c:ptCount val="6"/>
                <c:pt idx="0">
                  <c:v>&gt; 70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</c:strCache>
            </c:strRef>
          </c:cat>
          <c:val>
            <c:numRef>
              <c:f>Foglio4!$B$2:$B$8</c:f>
              <c:numCache>
                <c:formatCode>General</c:formatCode>
                <c:ptCount val="6"/>
                <c:pt idx="0">
                  <c:v>2</c:v>
                </c:pt>
                <c:pt idx="1">
                  <c:v>22</c:v>
                </c:pt>
                <c:pt idx="2">
                  <c:v>17</c:v>
                </c:pt>
                <c:pt idx="3">
                  <c:v>23</c:v>
                </c:pt>
                <c:pt idx="4">
                  <c:v>17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E-45B7-8110-EC760B5889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5030031"/>
        <c:axId val="1485022959"/>
      </c:barChart>
      <c:catAx>
        <c:axId val="148503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5022959"/>
        <c:crosses val="autoZero"/>
        <c:auto val="1"/>
        <c:lblAlgn val="ctr"/>
        <c:lblOffset val="100"/>
        <c:noMultiLvlLbl val="0"/>
      </c:catAx>
      <c:valAx>
        <c:axId val="148502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8503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contatto.xlsx]figli!Tabella pivot2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figli!$B$1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figli!$A$2:$A$4</c:f>
              <c:strCache>
                <c:ptCount val="2"/>
                <c:pt idx="0">
                  <c:v>no</c:v>
                </c:pt>
                <c:pt idx="1">
                  <c:v>sì</c:v>
                </c:pt>
              </c:strCache>
            </c:strRef>
          </c:cat>
          <c:val>
            <c:numRef>
              <c:f>figli!$B$2:$B$4</c:f>
              <c:numCache>
                <c:formatCode>General</c:formatCode>
                <c:ptCount val="2"/>
                <c:pt idx="0">
                  <c:v>21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B-4CC5-B48F-D51A79558A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9425679"/>
        <c:axId val="1929430671"/>
      </c:barChart>
      <c:catAx>
        <c:axId val="19294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9430671"/>
        <c:crosses val="autoZero"/>
        <c:auto val="1"/>
        <c:lblAlgn val="ctr"/>
        <c:lblOffset val="100"/>
        <c:noMultiLvlLbl val="0"/>
      </c:catAx>
      <c:valAx>
        <c:axId val="192943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9425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contatto.xlsx]Foglio4!Tabella pivot4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Foglio4!$A$2:$A$12</c:f>
              <c:strCache>
                <c:ptCount val="10"/>
                <c:pt idx="0">
                  <c:v>altro</c:v>
                </c:pt>
                <c:pt idx="1">
                  <c:v>casalinga</c:v>
                </c:pt>
                <c:pt idx="2">
                  <c:v>disoccupata</c:v>
                </c:pt>
                <c:pt idx="3">
                  <c:v>in pensione</c:v>
                </c:pt>
                <c:pt idx="4">
                  <c:v>inabile al lavoro</c:v>
                </c:pt>
                <c:pt idx="5">
                  <c:v>nd</c:v>
                </c:pt>
                <c:pt idx="6">
                  <c:v>occupata in forma saltuaria</c:v>
                </c:pt>
                <c:pt idx="7">
                  <c:v>occupata in forma stabile</c:v>
                </c:pt>
                <c:pt idx="8">
                  <c:v>occupata part time</c:v>
                </c:pt>
                <c:pt idx="9">
                  <c:v>studentessa</c:v>
                </c:pt>
              </c:strCache>
            </c:strRef>
          </c:cat>
          <c:val>
            <c:numRef>
              <c:f>Foglio4!$B$2:$B$12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16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10</c:v>
                </c:pt>
                <c:pt idx="7">
                  <c:v>45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F-42EB-99BD-17BA3E3376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6335743"/>
        <c:axId val="1846328255"/>
      </c:barChart>
      <c:catAx>
        <c:axId val="184633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6328255"/>
        <c:crosses val="autoZero"/>
        <c:auto val="1"/>
        <c:lblAlgn val="ctr"/>
        <c:lblOffset val="100"/>
        <c:noMultiLvlLbl val="0"/>
      </c:catAx>
      <c:valAx>
        <c:axId val="184632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633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contatto.xlsx]autonomia economica!Tabella pivot13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'autonomia economica'!$B$1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'autonomia economica'!$A$2:$A$6</c:f>
              <c:strCache>
                <c:ptCount val="4"/>
                <c:pt idx="0">
                  <c:v>nd</c:v>
                </c:pt>
                <c:pt idx="1">
                  <c:v>no</c:v>
                </c:pt>
                <c:pt idx="2">
                  <c:v>si</c:v>
                </c:pt>
                <c:pt idx="3">
                  <c:v>(vuoto)</c:v>
                </c:pt>
              </c:strCache>
            </c:strRef>
          </c:cat>
          <c:val>
            <c:numRef>
              <c:f>'autonomia economica'!$B$2:$B$6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1-40FB-9FCD-80A3DFE65A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7197264"/>
        <c:axId val="1987193936"/>
      </c:barChart>
      <c:catAx>
        <c:axId val="198719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7193936"/>
        <c:crosses val="autoZero"/>
        <c:auto val="1"/>
        <c:lblAlgn val="ctr"/>
        <c:lblOffset val="100"/>
        <c:noMultiLvlLbl val="0"/>
      </c:catAx>
      <c:valAx>
        <c:axId val="198719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71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[1 sem 25 completo senza solo contatto.xlsx]disabilità!Tabella pivot14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disabilità!$B$1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disabilità!$A$2:$A$6</c:f>
              <c:strCache>
                <c:ptCount val="4"/>
                <c:pt idx="0">
                  <c:v>Disabilità fisica</c:v>
                </c:pt>
                <c:pt idx="1">
                  <c:v>disabilità psichica</c:v>
                </c:pt>
                <c:pt idx="2">
                  <c:v>Nessuna delle precedenti</c:v>
                </c:pt>
                <c:pt idx="3">
                  <c:v>(vuoto)</c:v>
                </c:pt>
              </c:strCache>
            </c:strRef>
          </c:cat>
          <c:val>
            <c:numRef>
              <c:f>disabilità!$B$2:$B$6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B-4D56-BCAB-EB7C5BECF8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0539040"/>
        <c:axId val="1980536544"/>
      </c:barChart>
      <c:catAx>
        <c:axId val="198053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0536544"/>
        <c:crosses val="autoZero"/>
        <c:auto val="1"/>
        <c:lblAlgn val="ctr"/>
        <c:lblOffset val="100"/>
        <c:noMultiLvlLbl val="0"/>
      </c:catAx>
      <c:valAx>
        <c:axId val="198053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053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11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47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12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6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1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45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05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61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28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38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3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4F46-D8F8-470E-AA3E-0D0EDFF34FA4}" type="datetimeFigureOut">
              <a:rPr lang="it-IT" smtClean="0"/>
              <a:t>03/11/2025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2F93-80FF-42E8-A4BE-C1BA62034D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31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CF3AC-B811-49D4-B2D4-DCC55E22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7" y="688157"/>
            <a:ext cx="10642861" cy="1140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AA23AD"/>
                </a:solidFill>
                <a:latin typeface="+mn-lt"/>
              </a:rPr>
              <a:t>L’attività del centro antiviolenza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048000" y="255183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rgbClr val="00B050"/>
                </a:solidFill>
              </a:rPr>
              <a:t>Cittadine accolte:  </a:t>
            </a:r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101 nel 1 </a:t>
            </a:r>
            <a:r>
              <a:rPr lang="it-IT" sz="3200" b="1" dirty="0" err="1">
                <a:solidFill>
                  <a:srgbClr val="C00000"/>
                </a:solidFill>
              </a:rPr>
              <a:t>sem</a:t>
            </a:r>
            <a:r>
              <a:rPr lang="it-IT" sz="3200" b="1" dirty="0">
                <a:solidFill>
                  <a:srgbClr val="C00000"/>
                </a:solidFill>
              </a:rPr>
              <a:t> 2025 (84)</a:t>
            </a:r>
          </a:p>
          <a:p>
            <a:pPr algn="ctr"/>
            <a:r>
              <a:rPr lang="it-IT" sz="3200" b="1" dirty="0">
                <a:solidFill>
                  <a:srgbClr val="7030A0"/>
                </a:solidFill>
              </a:rPr>
              <a:t>274 nel 2024 (198)</a:t>
            </a:r>
          </a:p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203 nel 2023 (156)</a:t>
            </a:r>
          </a:p>
          <a:p>
            <a:pPr algn="ctr"/>
            <a:r>
              <a:rPr lang="it-IT" sz="3200" b="1" dirty="0">
                <a:solidFill>
                  <a:schemeClr val="accent4"/>
                </a:solidFill>
              </a:rPr>
              <a:t>206 nel 2022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59878" y="6108569"/>
            <a:ext cx="10935092" cy="509047"/>
          </a:xfrm>
          <a:prstGeom prst="rect">
            <a:avLst/>
          </a:prstGeom>
          <a:solidFill>
            <a:srgbClr val="AA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calo rispetto al 2024</a:t>
            </a:r>
          </a:p>
        </p:txBody>
      </p:sp>
    </p:spTree>
    <p:extLst>
      <p:ext uri="{BB962C8B-B14F-4D97-AF65-F5344CB8AC3E}">
        <p14:creationId xmlns:p14="http://schemas.microsoft.com/office/powerpoint/2010/main" val="350053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96E501-352D-43B9-9664-458651F1E4A2}"/>
              </a:ext>
            </a:extLst>
          </p:cNvPr>
          <p:cNvSpPr txBox="1"/>
          <p:nvPr/>
        </p:nvSpPr>
        <p:spPr>
          <a:xfrm>
            <a:off x="0" y="0"/>
            <a:ext cx="12104016" cy="1323439"/>
          </a:xfrm>
          <a:prstGeom prst="rect">
            <a:avLst/>
          </a:prstGeom>
          <a:solidFill>
            <a:srgbClr val="AA23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Autonomia economica 2025 </a:t>
            </a:r>
          </a:p>
          <a:p>
            <a:pPr algn="ctr"/>
            <a:endParaRPr lang="it-IT" sz="4000" b="1" dirty="0">
              <a:solidFill>
                <a:srgbClr val="7030A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76453" y="5567385"/>
            <a:ext cx="7729979" cy="3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rgbClr val="7030A0"/>
              </a:solidFill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" y="6099143"/>
            <a:ext cx="12120880" cy="75885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r>
              <a:rPr lang="it-IT" sz="2700" b="1" dirty="0">
                <a:solidFill>
                  <a:schemeClr val="bg1"/>
                </a:solidFill>
                <a:latin typeface="Candara" panose="020E0502030303020204" pitchFamily="34" charset="0"/>
              </a:rPr>
              <a:t>in aumento le donne autonome economicamente</a:t>
            </a:r>
            <a:br>
              <a:rPr lang="it-IT" sz="2700" b="1" dirty="0">
                <a:solidFill>
                  <a:srgbClr val="7030A0"/>
                </a:solidFill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endParaRPr lang="it-IT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491315"/>
              </p:ext>
            </p:extLst>
          </p:nvPr>
        </p:nvGraphicFramePr>
        <p:xfrm>
          <a:off x="1725105" y="2057399"/>
          <a:ext cx="8738648" cy="336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528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96E501-352D-43B9-9664-458651F1E4A2}"/>
              </a:ext>
            </a:extLst>
          </p:cNvPr>
          <p:cNvSpPr txBox="1"/>
          <p:nvPr/>
        </p:nvSpPr>
        <p:spPr>
          <a:xfrm>
            <a:off x="10423" y="50515"/>
            <a:ext cx="11934334" cy="1323439"/>
          </a:xfrm>
          <a:prstGeom prst="rect">
            <a:avLst/>
          </a:prstGeom>
          <a:solidFill>
            <a:srgbClr val="AA23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Disabilità 2025</a:t>
            </a:r>
          </a:p>
          <a:p>
            <a:pPr algn="ctr"/>
            <a:r>
              <a:rPr lang="it-IT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" y="6099143"/>
            <a:ext cx="12120880" cy="75885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endParaRPr lang="it-IT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576770"/>
              </p:ext>
            </p:extLst>
          </p:nvPr>
        </p:nvGraphicFramePr>
        <p:xfrm>
          <a:off x="2026763" y="1762813"/>
          <a:ext cx="8248453" cy="382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54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907703-F045-4E21-B4C0-B686B3D92FA4}"/>
              </a:ext>
            </a:extLst>
          </p:cNvPr>
          <p:cNvSpPr txBox="1"/>
          <p:nvPr/>
        </p:nvSpPr>
        <p:spPr>
          <a:xfrm>
            <a:off x="89964" y="78429"/>
            <a:ext cx="12016409" cy="1323439"/>
          </a:xfrm>
          <a:prstGeom prst="rect">
            <a:avLst/>
          </a:prstGeom>
          <a:solidFill>
            <a:srgbClr val="AA23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Nazionalità dell’autore di violenza  2025</a:t>
            </a:r>
          </a:p>
          <a:p>
            <a:pPr algn="ctr"/>
            <a:r>
              <a:rPr lang="it-IT" sz="4000" b="1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 txBox="1">
            <a:spLocks/>
          </p:cNvSpPr>
          <p:nvPr/>
        </p:nvSpPr>
        <p:spPr>
          <a:xfrm>
            <a:off x="0" y="6227063"/>
            <a:ext cx="12120880" cy="630937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sz="2700" b="1">
                <a:solidFill>
                  <a:srgbClr val="7030A0"/>
                </a:solidFill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endParaRPr lang="it-IT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436311"/>
              </p:ext>
            </p:extLst>
          </p:nvPr>
        </p:nvGraphicFramePr>
        <p:xfrm>
          <a:off x="1065229" y="1809947"/>
          <a:ext cx="10133814" cy="390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52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251E8-ABA0-4EE4-B561-6F4B81496829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AA23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Percorsi di ospitalità in casa rifugio</a:t>
            </a:r>
          </a:p>
          <a:p>
            <a:pPr algn="ctr"/>
            <a:r>
              <a:rPr lang="it-IT" sz="4000" b="1" dirty="0">
                <a:solidFill>
                  <a:srgbClr val="7030A0"/>
                </a:solidFill>
              </a:rPr>
              <a:t> 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7753"/>
              </p:ext>
            </p:extLst>
          </p:nvPr>
        </p:nvGraphicFramePr>
        <p:xfrm>
          <a:off x="859410" y="1493252"/>
          <a:ext cx="10473181" cy="4784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67">
                  <a:extLst>
                    <a:ext uri="{9D8B030D-6E8A-4147-A177-3AD203B41FA5}">
                      <a16:colId xmlns:a16="http://schemas.microsoft.com/office/drawing/2014/main" val="3664817506"/>
                    </a:ext>
                  </a:extLst>
                </a:gridCol>
                <a:gridCol w="2111933">
                  <a:extLst>
                    <a:ext uri="{9D8B030D-6E8A-4147-A177-3AD203B41FA5}">
                      <a16:colId xmlns:a16="http://schemas.microsoft.com/office/drawing/2014/main" val="3494186856"/>
                    </a:ext>
                  </a:extLst>
                </a:gridCol>
                <a:gridCol w="2111933">
                  <a:extLst>
                    <a:ext uri="{9D8B030D-6E8A-4147-A177-3AD203B41FA5}">
                      <a16:colId xmlns:a16="http://schemas.microsoft.com/office/drawing/2014/main" val="435424255"/>
                    </a:ext>
                  </a:extLst>
                </a:gridCol>
                <a:gridCol w="1978790">
                  <a:extLst>
                    <a:ext uri="{9D8B030D-6E8A-4147-A177-3AD203B41FA5}">
                      <a16:colId xmlns:a16="http://schemas.microsoft.com/office/drawing/2014/main" val="1528536160"/>
                    </a:ext>
                  </a:extLst>
                </a:gridCol>
                <a:gridCol w="1938758">
                  <a:extLst>
                    <a:ext uri="{9D8B030D-6E8A-4147-A177-3AD203B41FA5}">
                      <a16:colId xmlns:a16="http://schemas.microsoft.com/office/drawing/2014/main" val="3899756923"/>
                    </a:ext>
                  </a:extLst>
                </a:gridCol>
              </a:tblGrid>
              <a:tr h="26286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7030A0"/>
                          </a:solidFill>
                        </a:rPr>
                        <a:t>2025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7030A0"/>
                          </a:solidFill>
                        </a:rPr>
                        <a:t>2024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7030A0"/>
                          </a:solidFill>
                        </a:rPr>
                        <a:t>2023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7030A0"/>
                          </a:solidFill>
                        </a:rPr>
                        <a:t>2022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7946126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r>
                        <a:rPr lang="it-IT" dirty="0"/>
                        <a:t>Donne sole</a:t>
                      </a:r>
                    </a:p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5568282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r>
                        <a:rPr lang="it-IT" dirty="0"/>
                        <a:t>Donne con figli/e</a:t>
                      </a:r>
                    </a:p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98288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r>
                        <a:rPr lang="it-IT" dirty="0"/>
                        <a:t>Minori</a:t>
                      </a:r>
                    </a:p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5747951"/>
                  </a:ext>
                </a:extLst>
              </a:tr>
              <a:tr h="337961">
                <a:tc>
                  <a:txBody>
                    <a:bodyPr/>
                    <a:lstStyle/>
                    <a:p>
                      <a:r>
                        <a:rPr lang="it-IT" dirty="0"/>
                        <a:t>Nazionalità</a:t>
                      </a:r>
                    </a:p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6/10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4/11 italiana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4/12 italiana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5/17 italiana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755911"/>
                  </a:ext>
                </a:extLst>
              </a:tr>
              <a:tr h="1858787">
                <a:tc>
                  <a:txBody>
                    <a:bodyPr/>
                    <a:lstStyle/>
                    <a:p>
                      <a:r>
                        <a:rPr lang="it-IT" dirty="0"/>
                        <a:t>Ambito di residenza/domicilio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A3 3</a:t>
                      </a:r>
                    </a:p>
                    <a:p>
                      <a:r>
                        <a:rPr lang="it-IT" dirty="0"/>
                        <a:t>A4 2</a:t>
                      </a:r>
                    </a:p>
                    <a:p>
                      <a:r>
                        <a:rPr lang="it-IT" dirty="0"/>
                        <a:t>A5 2</a:t>
                      </a:r>
                    </a:p>
                    <a:p>
                      <a:r>
                        <a:rPr lang="it-IT" dirty="0"/>
                        <a:t>A8 3</a:t>
                      </a:r>
                    </a:p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A3 3</a:t>
                      </a:r>
                    </a:p>
                    <a:p>
                      <a:r>
                        <a:rPr lang="it-IT" dirty="0"/>
                        <a:t>A4 3</a:t>
                      </a:r>
                    </a:p>
                    <a:p>
                      <a:r>
                        <a:rPr lang="it-IT" dirty="0"/>
                        <a:t>A5 1</a:t>
                      </a:r>
                    </a:p>
                    <a:p>
                      <a:r>
                        <a:rPr lang="it-IT" dirty="0"/>
                        <a:t>A8 4</a:t>
                      </a:r>
                    </a:p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A3 1</a:t>
                      </a:r>
                    </a:p>
                    <a:p>
                      <a:r>
                        <a:rPr lang="it-IT" dirty="0"/>
                        <a:t>A4 5</a:t>
                      </a:r>
                    </a:p>
                    <a:p>
                      <a:r>
                        <a:rPr lang="it-IT" baseline="0" dirty="0"/>
                        <a:t>A5 3</a:t>
                      </a:r>
                    </a:p>
                    <a:p>
                      <a:r>
                        <a:rPr lang="it-IT" baseline="0" dirty="0"/>
                        <a:t>A8 2</a:t>
                      </a:r>
                    </a:p>
                    <a:p>
                      <a:r>
                        <a:rPr lang="it-IT" baseline="0" dirty="0"/>
                        <a:t>1 fuori distretto</a:t>
                      </a:r>
                      <a:endParaRPr lang="it-IT" dirty="0"/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A3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6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A4 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A5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3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A8 3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1 Senza residenza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AA23AD">
                            <a:tint val="66000"/>
                            <a:satMod val="160000"/>
                          </a:srgbClr>
                        </a:gs>
                        <a:gs pos="50000">
                          <a:srgbClr val="AA23AD">
                            <a:tint val="44500"/>
                            <a:satMod val="160000"/>
                          </a:srgbClr>
                        </a:gs>
                        <a:gs pos="100000">
                          <a:srgbClr val="AA23AD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5429193"/>
                  </a:ext>
                </a:extLst>
              </a:tr>
            </a:tbl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47933"/>
            <a:ext cx="12120880" cy="44777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endParaRPr lang="it-IT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1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1A0ECAB-5380-BA15-A4D4-418BEFBAD0E4}"/>
              </a:ext>
            </a:extLst>
          </p:cNvPr>
          <p:cNvSpPr/>
          <p:nvPr/>
        </p:nvSpPr>
        <p:spPr>
          <a:xfrm>
            <a:off x="131974" y="226227"/>
            <a:ext cx="11924907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AA23AD"/>
                </a:solidFill>
              </a:rPr>
              <a:t>Comune di residenza 2025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064525"/>
              </p:ext>
            </p:extLst>
          </p:nvPr>
        </p:nvGraphicFramePr>
        <p:xfrm>
          <a:off x="970961" y="2057399"/>
          <a:ext cx="10114961" cy="39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99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CF3AC-B811-49D4-B2D4-DCC55E22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7" y="112085"/>
            <a:ext cx="12109703" cy="1140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AA23AD"/>
                </a:solidFill>
                <a:latin typeface="+mn-lt"/>
              </a:rPr>
              <a:t>L’attività del centro antiviolenza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58706" y="2304949"/>
            <a:ext cx="10096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AA23AD"/>
                </a:solidFill>
              </a:rPr>
              <a:t>I dati che seguono si riferiscono alle </a:t>
            </a:r>
            <a:r>
              <a:rPr lang="it-IT" sz="3600" b="1" dirty="0">
                <a:solidFill>
                  <a:srgbClr val="7030A0"/>
                </a:solidFill>
              </a:rPr>
              <a:t>84</a:t>
            </a:r>
            <a:r>
              <a:rPr lang="it-IT" sz="3600" b="1" dirty="0">
                <a:solidFill>
                  <a:srgbClr val="C00000"/>
                </a:solidFill>
              </a:rPr>
              <a:t> </a:t>
            </a:r>
            <a:r>
              <a:rPr lang="it-IT" sz="3600" b="1" dirty="0">
                <a:solidFill>
                  <a:srgbClr val="AA23AD"/>
                </a:solidFill>
              </a:rPr>
              <a:t>donne che dopo il primo contatto hanno avviato un percorso.</a:t>
            </a:r>
          </a:p>
        </p:txBody>
      </p:sp>
    </p:spTree>
    <p:extLst>
      <p:ext uri="{BB962C8B-B14F-4D97-AF65-F5344CB8AC3E}">
        <p14:creationId xmlns:p14="http://schemas.microsoft.com/office/powerpoint/2010/main" val="341181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BC9B0723-5999-4B1A-AF6B-85DA44EA1A51}"/>
              </a:ext>
            </a:extLst>
          </p:cNvPr>
          <p:cNvSpPr txBox="1"/>
          <p:nvPr/>
        </p:nvSpPr>
        <p:spPr>
          <a:xfrm>
            <a:off x="0" y="73152"/>
            <a:ext cx="12115800" cy="1105199"/>
          </a:xfrm>
          <a:prstGeom prst="rect">
            <a:avLst/>
          </a:prstGeom>
          <a:solidFill>
            <a:srgbClr val="AA23AD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Sede d’accesso 2025 </a:t>
            </a:r>
            <a:endParaRPr lang="it-IT" sz="4000" b="1" kern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765370"/>
              </p:ext>
            </p:extLst>
          </p:nvPr>
        </p:nvGraphicFramePr>
        <p:xfrm>
          <a:off x="1913641" y="2057399"/>
          <a:ext cx="8248453" cy="390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76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BC9B0723-5999-4B1A-AF6B-85DA44EA1A51}"/>
              </a:ext>
            </a:extLst>
          </p:cNvPr>
          <p:cNvSpPr txBox="1"/>
          <p:nvPr/>
        </p:nvSpPr>
        <p:spPr>
          <a:xfrm>
            <a:off x="91440" y="78412"/>
            <a:ext cx="11996927" cy="1303839"/>
          </a:xfrm>
          <a:prstGeom prst="rect">
            <a:avLst/>
          </a:prstGeom>
          <a:solidFill>
            <a:srgbClr val="AA23AD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kern="1200" dirty="0">
                <a:solidFill>
                  <a:schemeClr val="bg1"/>
                </a:solidFill>
              </a:rPr>
              <a:t>Come </a:t>
            </a:r>
            <a:r>
              <a:rPr lang="it-IT" sz="3600" b="1" dirty="0">
                <a:solidFill>
                  <a:schemeClr val="bg1"/>
                </a:solidFill>
              </a:rPr>
              <a:t>la donna ha </a:t>
            </a:r>
            <a:r>
              <a:rPr lang="it-IT" sz="3600" b="1" kern="1200" dirty="0">
                <a:solidFill>
                  <a:schemeClr val="bg1"/>
                </a:solidFill>
              </a:rPr>
              <a:t> conosciuto  il centro antiviolenza </a:t>
            </a:r>
          </a:p>
          <a:p>
            <a:pPr algn="ctr"/>
            <a:r>
              <a:rPr lang="it-IT" sz="3600" b="1" kern="1200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 txBox="1">
            <a:spLocks/>
          </p:cNvSpPr>
          <p:nvPr/>
        </p:nvSpPr>
        <p:spPr>
          <a:xfrm>
            <a:off x="0" y="6227063"/>
            <a:ext cx="12120880" cy="630937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sz="2700" b="1">
                <a:solidFill>
                  <a:srgbClr val="7030A0"/>
                </a:solidFill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endParaRPr lang="it-IT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502794"/>
              </p:ext>
            </p:extLst>
          </p:nvPr>
        </p:nvGraphicFramePr>
        <p:xfrm>
          <a:off x="1517716" y="1755741"/>
          <a:ext cx="8776354" cy="4022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86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974812" y="3244334"/>
            <a:ext cx="2005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9EA77F4-36AB-C62D-0E17-F15DC2EDEA89}"/>
              </a:ext>
            </a:extLst>
          </p:cNvPr>
          <p:cNvSpPr/>
          <p:nvPr/>
        </p:nvSpPr>
        <p:spPr>
          <a:xfrm>
            <a:off x="0" y="92332"/>
            <a:ext cx="12120880" cy="914400"/>
          </a:xfrm>
          <a:prstGeom prst="rect">
            <a:avLst/>
          </a:prstGeom>
          <a:solidFill>
            <a:srgbClr val="AA23A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Nazionalità 2025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 txBox="1">
            <a:spLocks/>
          </p:cNvSpPr>
          <p:nvPr/>
        </p:nvSpPr>
        <p:spPr>
          <a:xfrm>
            <a:off x="0" y="6227063"/>
            <a:ext cx="12120880" cy="630937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sz="2700" b="1">
                <a:solidFill>
                  <a:srgbClr val="7030A0"/>
                </a:solidFill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>
                <a:solidFill>
                  <a:srgbClr val="7030A0"/>
                </a:solidFill>
                <a:latin typeface="Candara" panose="020E0502030303020204" pitchFamily="34" charset="0"/>
              </a:rPr>
            </a:br>
            <a:endParaRPr lang="it-IT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830680"/>
              </p:ext>
            </p:extLst>
          </p:nvPr>
        </p:nvGraphicFramePr>
        <p:xfrm>
          <a:off x="1759670" y="1718034"/>
          <a:ext cx="8672660" cy="405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74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C1C8BCA-99F8-35AB-B8E8-8BA5CEAABA7D}"/>
              </a:ext>
            </a:extLst>
          </p:cNvPr>
          <p:cNvSpPr/>
          <p:nvPr/>
        </p:nvSpPr>
        <p:spPr>
          <a:xfrm>
            <a:off x="0" y="0"/>
            <a:ext cx="11986591" cy="1180706"/>
          </a:xfrm>
          <a:prstGeom prst="rect">
            <a:avLst/>
          </a:prstGeom>
          <a:solidFill>
            <a:srgbClr val="AA23AD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Età delle donne 2025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Fasce d’età 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 txBox="1">
            <a:spLocks/>
          </p:cNvSpPr>
          <p:nvPr/>
        </p:nvSpPr>
        <p:spPr>
          <a:xfrm>
            <a:off x="0" y="6227063"/>
            <a:ext cx="12120880" cy="630937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sz="2700" b="1" dirty="0">
                <a:solidFill>
                  <a:srgbClr val="7030A0"/>
                </a:solidFill>
              </a:rPr>
            </a:br>
            <a:r>
              <a:rPr lang="it-IT" sz="7200" dirty="0">
                <a:solidFill>
                  <a:schemeClr val="bg1"/>
                </a:solidFill>
                <a:latin typeface="Candara" panose="020E0502030303020204" pitchFamily="34" charset="0"/>
              </a:rPr>
              <a:t>in aumento donne 18-29 e 50-5</a:t>
            </a:r>
            <a:r>
              <a:rPr lang="it-IT" sz="7200" b="1" dirty="0">
                <a:solidFill>
                  <a:schemeClr val="bg1"/>
                </a:solidFill>
                <a:latin typeface="Candara" panose="020E0502030303020204" pitchFamily="34" charset="0"/>
              </a:rPr>
              <a:t>9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173908"/>
              </p:ext>
            </p:extLst>
          </p:nvPr>
        </p:nvGraphicFramePr>
        <p:xfrm>
          <a:off x="1904214" y="1772239"/>
          <a:ext cx="8502978" cy="381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52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583170-9E08-46FD-8039-64DDF9A40B7E}"/>
              </a:ext>
            </a:extLst>
          </p:cNvPr>
          <p:cNvSpPr txBox="1"/>
          <p:nvPr/>
        </p:nvSpPr>
        <p:spPr>
          <a:xfrm>
            <a:off x="69574" y="84129"/>
            <a:ext cx="12122426" cy="707886"/>
          </a:xfrm>
          <a:prstGeom prst="rect">
            <a:avLst/>
          </a:prstGeom>
          <a:solidFill>
            <a:srgbClr val="AA23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Donne con figli 2025</a:t>
            </a:r>
            <a:endParaRPr lang="it-IT" sz="4000" b="1" dirty="0">
              <a:solidFill>
                <a:srgbClr val="7030A0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7063"/>
            <a:ext cx="12120880" cy="63093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r>
              <a:rPr lang="it-IT" sz="2700" b="1" dirty="0">
                <a:solidFill>
                  <a:schemeClr val="bg1"/>
                </a:solidFill>
                <a:latin typeface="Candara" panose="020E0502030303020204" pitchFamily="34" charset="0"/>
              </a:rPr>
              <a:t>in aumento</a:t>
            </a:r>
            <a:br>
              <a:rPr lang="it-IT" sz="27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it-IT" sz="27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565096"/>
              </p:ext>
            </p:extLst>
          </p:nvPr>
        </p:nvGraphicFramePr>
        <p:xfrm>
          <a:off x="1781667" y="1545996"/>
          <a:ext cx="8305014" cy="422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507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96E501-352D-43B9-9664-458651F1E4A2}"/>
              </a:ext>
            </a:extLst>
          </p:cNvPr>
          <p:cNvSpPr txBox="1"/>
          <p:nvPr/>
        </p:nvSpPr>
        <p:spPr>
          <a:xfrm>
            <a:off x="69574" y="58731"/>
            <a:ext cx="12122425" cy="1323439"/>
          </a:xfrm>
          <a:prstGeom prst="rect">
            <a:avLst/>
          </a:prstGeom>
          <a:solidFill>
            <a:srgbClr val="AA23A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Condizione professionale 2025 </a:t>
            </a:r>
          </a:p>
          <a:p>
            <a:pPr algn="ctr"/>
            <a:r>
              <a:rPr lang="it-IT" sz="4000" b="1" dirty="0">
                <a:solidFill>
                  <a:srgbClr val="7030A0"/>
                </a:solidFill>
              </a:rPr>
              <a:t>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2D86064-871A-F821-D39B-48489E3C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7063"/>
            <a:ext cx="12120880" cy="63093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sz="2700" b="1" dirty="0">
                <a:solidFill>
                  <a:srgbClr val="7030A0"/>
                </a:solidFill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br>
              <a:rPr lang="it-IT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endParaRPr lang="it-IT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783440"/>
              </p:ext>
            </p:extLst>
          </p:nvPr>
        </p:nvGraphicFramePr>
        <p:xfrm>
          <a:off x="886120" y="1696825"/>
          <a:ext cx="9992412" cy="408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223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24e0b1-b207-4f22-ab3b-6ed583c3ba5d">
      <Terms xmlns="http://schemas.microsoft.com/office/infopath/2007/PartnerControls"/>
    </lcf76f155ced4ddcb4097134ff3c332f>
    <TaxCatchAll xmlns="989ddf0d-052f-4fbf-ac32-c17636a3f0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3FB818CA9A1E46943E02F4FF45DF43" ma:contentTypeVersion="18" ma:contentTypeDescription="Create a new document." ma:contentTypeScope="" ma:versionID="9ab543e5ce16e2d348b5e6ebeeba86c0">
  <xsd:schema xmlns:xsd="http://www.w3.org/2001/XMLSchema" xmlns:xs="http://www.w3.org/2001/XMLSchema" xmlns:p="http://schemas.microsoft.com/office/2006/metadata/properties" xmlns:ns2="989ddf0d-052f-4fbf-ac32-c17636a3f0ca" xmlns:ns3="ad24e0b1-b207-4f22-ab3b-6ed583c3ba5d" targetNamespace="http://schemas.microsoft.com/office/2006/metadata/properties" ma:root="true" ma:fieldsID="3cbd3868336a876995b7a043ef14a6a9" ns2:_="" ns3:_="">
    <xsd:import namespace="989ddf0d-052f-4fbf-ac32-c17636a3f0ca"/>
    <xsd:import namespace="ad24e0b1-b207-4f22-ab3b-6ed583c3ba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ddf0d-052f-4fbf-ac32-c17636a3f0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f8f53ac-5cf5-4297-9dfd-3b37651de139}" ma:internalName="TaxCatchAll" ma:showField="CatchAllData" ma:web="989ddf0d-052f-4fbf-ac32-c17636a3f0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4e0b1-b207-4f22-ab3b-6ed583c3ba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e6120b1-1963-451f-b9cf-d0a335ccdf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C2DDE-29F9-4AE8-8968-7500FE418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F8A6CB-4556-4030-83A4-1ECACC9E5C2C}">
  <ds:schemaRefs>
    <ds:schemaRef ds:uri="http://schemas.microsoft.com/office/2006/metadata/properties"/>
    <ds:schemaRef ds:uri="989ddf0d-052f-4fbf-ac32-c17636a3f0c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d24e0b1-b207-4f22-ab3b-6ed583c3ba5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BE0A30-7465-43D0-8EDD-D6AC7D689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ddf0d-052f-4fbf-ac32-c17636a3f0ca"/>
    <ds:schemaRef ds:uri="ad24e0b1-b207-4f22-ab3b-6ed583c3ba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4997301-064f-4df8-b9cf-b95a4fe5cfc7}" enabled="0" method="" siteId="{94997301-064f-4df8-b9cf-b95a4fe5cfc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240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Times New Roman</vt:lpstr>
      <vt:lpstr>Tema di Office</vt:lpstr>
      <vt:lpstr>L’attività del centro antiviolenza </vt:lpstr>
      <vt:lpstr>Presentazione standard di PowerPoint</vt:lpstr>
      <vt:lpstr>L’attività del centro antiviolenza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in aumento </vt:lpstr>
      <vt:lpstr>     </vt:lpstr>
      <vt:lpstr>  in aumento le donne autonome economicamente  </vt:lpstr>
      <vt:lpstr>    </vt:lpstr>
      <vt:lpstr>Presentazione standard di PowerPoint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Ruggeri</dc:creator>
  <cp:lastModifiedBy>Anna Maria Rolla</cp:lastModifiedBy>
  <cp:revision>240</cp:revision>
  <dcterms:created xsi:type="dcterms:W3CDTF">2022-03-23T09:50:37Z</dcterms:created>
  <dcterms:modified xsi:type="dcterms:W3CDTF">2025-11-03T08:32:05Z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0x0101002A3FB818CA9A1E46943E02F4FF45DF43</vt:lpwstr>
  </property>
  <property fmtid="{D5CDD505-2E9C-101B-9397-08002B2CF9AE}" pid="3" name="Order">
    <vt:r8>43600</vt:r8>
  </property>
  <property fmtid="{D5CDD505-2E9C-101B-9397-08002B2CF9AE}" pid="4" name="MediaServiceImageTags">
    <vt:lpwstr/>
  </property>
</Properties>
</file>