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0693400" cy="15119350"/>
  <p:notesSz cx="10693400" cy="151193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3144" y="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4686998"/>
            <a:ext cx="9089390" cy="31750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rgbClr val="8C271D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8466836"/>
            <a:ext cx="7485380" cy="37798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5/6/2026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8C271D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5/6/2026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8C271D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3477450"/>
            <a:ext cx="4651629" cy="99787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3477450"/>
            <a:ext cx="4651629" cy="99787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5/6/2026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8C271D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5/6/2026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5/6/2026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3962" y="6"/>
            <a:ext cx="10687685" cy="15116175"/>
          </a:xfrm>
          <a:custGeom>
            <a:avLst/>
            <a:gdLst/>
            <a:ahLst/>
            <a:cxnLst/>
            <a:rect l="l" t="t" r="r" b="b"/>
            <a:pathLst>
              <a:path w="10687685" h="15116175">
                <a:moveTo>
                  <a:pt x="10687316" y="15116035"/>
                </a:moveTo>
                <a:lnTo>
                  <a:pt x="0" y="15116035"/>
                </a:lnTo>
                <a:lnTo>
                  <a:pt x="0" y="0"/>
                </a:lnTo>
                <a:lnTo>
                  <a:pt x="10687316" y="0"/>
                </a:lnTo>
                <a:lnTo>
                  <a:pt x="10687316" y="15116035"/>
                </a:lnTo>
                <a:close/>
              </a:path>
            </a:pathLst>
          </a:custGeom>
          <a:solidFill>
            <a:srgbClr val="0076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3962" y="6"/>
            <a:ext cx="10687685" cy="15116175"/>
          </a:xfrm>
          <a:custGeom>
            <a:avLst/>
            <a:gdLst/>
            <a:ahLst/>
            <a:cxnLst/>
            <a:rect l="l" t="t" r="r" b="b"/>
            <a:pathLst>
              <a:path w="10687685" h="15116175">
                <a:moveTo>
                  <a:pt x="10687316" y="15116035"/>
                </a:moveTo>
                <a:lnTo>
                  <a:pt x="0" y="15116035"/>
                </a:lnTo>
                <a:lnTo>
                  <a:pt x="0" y="0"/>
                </a:lnTo>
              </a:path>
            </a:pathLst>
          </a:custGeom>
          <a:ln w="25559">
            <a:solidFill>
              <a:srgbClr val="4271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280085" y="359645"/>
            <a:ext cx="10109835" cy="14379575"/>
          </a:xfrm>
          <a:custGeom>
            <a:avLst/>
            <a:gdLst/>
            <a:ahLst/>
            <a:cxnLst/>
            <a:rect l="l" t="t" r="r" b="b"/>
            <a:pathLst>
              <a:path w="10109835" h="14379575">
                <a:moveTo>
                  <a:pt x="0" y="0"/>
                </a:moveTo>
                <a:lnTo>
                  <a:pt x="10109517" y="0"/>
                </a:lnTo>
                <a:lnTo>
                  <a:pt x="10109517" y="14379117"/>
                </a:lnTo>
                <a:lnTo>
                  <a:pt x="0" y="1437911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21462" y="1604763"/>
            <a:ext cx="9850475" cy="12338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rgbClr val="8C271D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50214" y="6272044"/>
            <a:ext cx="8637270" cy="78613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14060996"/>
            <a:ext cx="3421888" cy="7559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14060996"/>
            <a:ext cx="2459482" cy="7559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5/6/2026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14060996"/>
            <a:ext cx="2459482" cy="7559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pualiscate@asst-melegnano-martesana.it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1462" y="1794057"/>
            <a:ext cx="9850475" cy="730327"/>
          </a:xfrm>
          <a:prstGeom prst="rect">
            <a:avLst/>
          </a:prstGeom>
        </p:spPr>
        <p:txBody>
          <a:bodyPr vert="horz" wrap="square" lIns="0" tIns="113664" rIns="0" bIns="0" rtlCol="0">
            <a:spAutoFit/>
          </a:bodyPr>
          <a:lstStyle/>
          <a:p>
            <a:pPr marL="54610">
              <a:lnSpc>
                <a:spcPct val="100000"/>
              </a:lnSpc>
              <a:spcBef>
                <a:spcPts val="894"/>
              </a:spcBef>
            </a:pPr>
            <a:r>
              <a:rPr lang="it-IT" dirty="0"/>
              <a:t>SCREENING GLICEMICO E RENALE</a:t>
            </a:r>
            <a:endParaRPr spc="-10" dirty="0"/>
          </a:p>
        </p:txBody>
      </p:sp>
      <p:sp>
        <p:nvSpPr>
          <p:cNvPr id="3" name="object 3"/>
          <p:cNvSpPr txBox="1"/>
          <p:nvPr/>
        </p:nvSpPr>
        <p:spPr>
          <a:xfrm>
            <a:off x="279615" y="14835142"/>
            <a:ext cx="294703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solidFill>
                  <a:schemeClr val="bg1"/>
                </a:solidFill>
                <a:latin typeface="Arial"/>
                <a:cs typeface="Arial"/>
              </a:rPr>
              <a:t>www.asst-melegnano-martesana.it</a:t>
            </a:r>
            <a:endParaRPr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23041" y="518987"/>
            <a:ext cx="2998327" cy="1007901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body" idx="1"/>
          </p:nvPr>
        </p:nvSpPr>
        <p:spPr>
          <a:xfrm>
            <a:off x="698421" y="5636530"/>
            <a:ext cx="9270468" cy="91531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/>
            <a:endParaRPr lang="it-IT" dirty="0"/>
          </a:p>
          <a:p>
            <a:pPr algn="ctr"/>
            <a:endParaRPr lang="it-IT" dirty="0"/>
          </a:p>
          <a:p>
            <a:pPr algn="ctr"/>
            <a:r>
              <a:rPr lang="it-IT" dirty="0"/>
              <a:t> Venite a conoscere gli Infermieri di Famiglia e Comunità della Casa di Comunità di Liscate che vi invitano ad una giornata di screening glicemico gratuito, con una piccola goccia di sangue misureremo la vostra glicemia. Vi aspettiamo i giorni 21 e 28 MAGGIO 2026 presso il </a:t>
            </a:r>
            <a:br>
              <a:rPr lang="it-IT" dirty="0"/>
            </a:br>
            <a:br>
              <a:rPr lang="it-IT" dirty="0"/>
            </a:br>
            <a:r>
              <a:rPr lang="it-IT" dirty="0"/>
              <a:t>Casa di Comunità di Liscate</a:t>
            </a:r>
            <a:br>
              <a:rPr lang="it-IT" dirty="0"/>
            </a:br>
            <a:r>
              <a:rPr lang="it-IT" dirty="0"/>
              <a:t>via U. </a:t>
            </a:r>
            <a:r>
              <a:rPr lang="it-IT"/>
              <a:t>Brambilla 4-6, </a:t>
            </a:r>
            <a:r>
              <a:rPr lang="it-IT" dirty="0"/>
              <a:t>Liscate</a:t>
            </a:r>
            <a:br>
              <a:rPr lang="it-IT" dirty="0"/>
            </a:br>
            <a:r>
              <a:rPr lang="it-IT" dirty="0"/>
              <a:t>Dalle 09.00 alle ore 12.30</a:t>
            </a:r>
          </a:p>
          <a:p>
            <a:pPr algn="ctr"/>
            <a:r>
              <a:rPr lang="it-IT" dirty="0"/>
              <a:t>NB per screening glicemico</a:t>
            </a:r>
            <a:br>
              <a:rPr lang="it-IT" dirty="0"/>
            </a:br>
            <a:r>
              <a:rPr lang="it-IT" b="1" dirty="0"/>
              <a:t>A</a:t>
            </a:r>
            <a:r>
              <a:rPr lang="it-IT" dirty="0"/>
              <a:t> </a:t>
            </a:r>
            <a:r>
              <a:rPr lang="it-IT" b="1" dirty="0"/>
              <a:t>digiuno da almeno 2 ore </a:t>
            </a:r>
          </a:p>
          <a:p>
            <a:pPr algn="ctr"/>
            <a:r>
              <a:rPr lang="it-IT" dirty="0"/>
              <a:t>NB per screening renale</a:t>
            </a:r>
            <a:br>
              <a:rPr lang="it-IT" dirty="0"/>
            </a:br>
            <a:r>
              <a:rPr lang="it-IT" b="1" dirty="0"/>
              <a:t>Portare il campione delle urine del mattino</a:t>
            </a:r>
            <a:br>
              <a:rPr lang="it-IT" dirty="0"/>
            </a:br>
            <a:br>
              <a:rPr lang="it-IT" dirty="0"/>
            </a:br>
            <a:br>
              <a:rPr lang="it-IT" dirty="0"/>
            </a:br>
            <a:br>
              <a:rPr lang="it-IT" dirty="0"/>
            </a:br>
            <a:br>
              <a:rPr lang="it-IT" sz="2000" spc="-10" dirty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it-IT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endParaRPr lang="it-IT" sz="2200" dirty="0"/>
          </a:p>
        </p:txBody>
      </p:sp>
      <p:cxnSp>
        <p:nvCxnSpPr>
          <p:cNvPr id="14" name="Connettore diritto 13">
            <a:extLst>
              <a:ext uri="{FF2B5EF4-FFF2-40B4-BE49-F238E27FC236}">
                <a16:creationId xmlns:a16="http://schemas.microsoft.com/office/drawing/2014/main" id="{C690EED7-947D-4942-838B-F64D2B095492}"/>
              </a:ext>
            </a:extLst>
          </p:cNvPr>
          <p:cNvCxnSpPr/>
          <p:nvPr/>
        </p:nvCxnSpPr>
        <p:spPr>
          <a:xfrm>
            <a:off x="279614" y="1678777"/>
            <a:ext cx="1010808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6D4A8F42-80E4-48B9-A35F-B23A3BF3C9FF}"/>
              </a:ext>
            </a:extLst>
          </p:cNvPr>
          <p:cNvSpPr txBox="1"/>
          <p:nvPr/>
        </p:nvSpPr>
        <p:spPr>
          <a:xfrm>
            <a:off x="572032" y="12665075"/>
            <a:ext cx="927046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latin typeface="Verdana" panose="020B0604030504040204" pitchFamily="34" charset="0"/>
                <a:ea typeface="Verdana" panose="020B0604030504040204" pitchFamily="34" charset="0"/>
              </a:rPr>
              <a:t>Per</a:t>
            </a:r>
            <a:r>
              <a:rPr lang="it-IT" sz="2400" spc="-11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it-IT" sz="2400" dirty="0">
                <a:latin typeface="Verdana" panose="020B0604030504040204" pitchFamily="34" charset="0"/>
                <a:ea typeface="Verdana" panose="020B0604030504040204" pitchFamily="34" charset="0"/>
              </a:rPr>
              <a:t>maggiori</a:t>
            </a:r>
            <a:r>
              <a:rPr lang="it-IT" sz="2400" spc="-11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it-IT" sz="2400" spc="-10" dirty="0">
                <a:latin typeface="Verdana" panose="020B0604030504040204" pitchFamily="34" charset="0"/>
                <a:ea typeface="Verdana" panose="020B0604030504040204" pitchFamily="34" charset="0"/>
              </a:rPr>
              <a:t>informazioni: </a:t>
            </a:r>
            <a:br>
              <a:rPr lang="it-IT" sz="2400" spc="-1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it-IT" sz="2400" dirty="0">
                <a:latin typeface="Verdana" panose="020B0604030504040204" pitchFamily="34" charset="0"/>
                <a:ea typeface="Verdana" panose="020B0604030504040204" pitchFamily="34" charset="0"/>
              </a:rPr>
              <a:t>contattare</a:t>
            </a:r>
            <a:r>
              <a:rPr lang="it-IT" sz="2400" spc="-65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it-IT" sz="2400" dirty="0">
                <a:latin typeface="Verdana" panose="020B0604030504040204" pitchFamily="34" charset="0"/>
                <a:ea typeface="Verdana" panose="020B0604030504040204" pitchFamily="34" charset="0"/>
              </a:rPr>
              <a:t>il</a:t>
            </a:r>
            <a:r>
              <a:rPr lang="it-IT" sz="2400" spc="-6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it-IT" sz="2400" dirty="0">
                <a:latin typeface="Verdana" panose="020B0604030504040204" pitchFamily="34" charset="0"/>
                <a:ea typeface="Verdana" panose="020B0604030504040204" pitchFamily="34" charset="0"/>
              </a:rPr>
              <a:t>Punto</a:t>
            </a:r>
            <a:r>
              <a:rPr lang="it-IT" sz="2400" spc="-65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it-IT" sz="2400" dirty="0">
                <a:latin typeface="Verdana" panose="020B0604030504040204" pitchFamily="34" charset="0"/>
                <a:ea typeface="Verdana" panose="020B0604030504040204" pitchFamily="34" charset="0"/>
              </a:rPr>
              <a:t>Unico</a:t>
            </a:r>
            <a:r>
              <a:rPr lang="it-IT" sz="2400" spc="-6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it-IT" sz="2400" dirty="0">
                <a:latin typeface="Verdana" panose="020B0604030504040204" pitchFamily="34" charset="0"/>
                <a:ea typeface="Verdana" panose="020B0604030504040204" pitchFamily="34" charset="0"/>
              </a:rPr>
              <a:t>di</a:t>
            </a:r>
            <a:r>
              <a:rPr lang="it-IT" sz="2400" spc="-65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it-IT" sz="2400" dirty="0">
                <a:latin typeface="Verdana" panose="020B0604030504040204" pitchFamily="34" charset="0"/>
                <a:ea typeface="Verdana" panose="020B0604030504040204" pitchFamily="34" charset="0"/>
              </a:rPr>
              <a:t>Accesso</a:t>
            </a:r>
            <a:r>
              <a:rPr lang="it-IT" sz="2400" spc="-10" dirty="0">
                <a:latin typeface="Verdana" panose="020B0604030504040204" pitchFamily="34" charset="0"/>
                <a:ea typeface="Verdana" panose="020B0604030504040204" pitchFamily="34" charset="0"/>
              </a:rPr>
              <a:t>(PUA)</a:t>
            </a:r>
            <a:br>
              <a:rPr lang="it-IT" sz="2400" spc="-1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it-IT" sz="2400" spc="-35" dirty="0">
                <a:latin typeface="Verdana" panose="020B0604030504040204" pitchFamily="34" charset="0"/>
                <a:ea typeface="Verdana" panose="020B0604030504040204" pitchFamily="34" charset="0"/>
              </a:rPr>
              <a:t>Tel.</a:t>
            </a:r>
            <a:r>
              <a:rPr lang="it-IT" sz="2400" spc="-140" dirty="0">
                <a:latin typeface="Verdana" panose="020B0604030504040204" pitchFamily="34" charset="0"/>
                <a:ea typeface="Verdana" panose="020B0604030504040204" pitchFamily="34" charset="0"/>
              </a:rPr>
              <a:t> 3341101060</a:t>
            </a:r>
            <a:br>
              <a:rPr lang="it-IT" sz="2400" spc="-14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it-IT" sz="2400" spc="-10" dirty="0">
                <a:latin typeface="Verdana" panose="020B0604030504040204" pitchFamily="34" charset="0"/>
                <a:ea typeface="Verdana" panose="020B0604030504040204" pitchFamily="34" charset="0"/>
              </a:rPr>
              <a:t>E-</a:t>
            </a:r>
            <a:r>
              <a:rPr lang="it-IT" sz="2400" dirty="0">
                <a:latin typeface="Verdana" panose="020B0604030504040204" pitchFamily="34" charset="0"/>
                <a:ea typeface="Verdana" panose="020B0604030504040204" pitchFamily="34" charset="0"/>
              </a:rPr>
              <a:t>mail</a:t>
            </a:r>
            <a:r>
              <a:rPr lang="it-IT" sz="2400" spc="85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it-IT" sz="2400" spc="-20" dirty="0">
                <a:latin typeface="Verdana" panose="020B0604030504040204" pitchFamily="34" charset="0"/>
                <a:ea typeface="Verdana" panose="020B0604030504040204" pitchFamily="34" charset="0"/>
                <a:hlinkClick r:id="rId3"/>
              </a:rPr>
              <a:t>pualiscate@asst-</a:t>
            </a:r>
            <a:r>
              <a:rPr lang="it-IT" sz="2400" spc="-10" dirty="0">
                <a:latin typeface="Verdana" panose="020B0604030504040204" pitchFamily="34" charset="0"/>
                <a:ea typeface="Verdana" panose="020B0604030504040204" pitchFamily="34" charset="0"/>
                <a:hlinkClick r:id="rId3"/>
              </a:rPr>
              <a:t>melegnano-martesana.it</a:t>
            </a:r>
            <a:endParaRPr lang="it-IT" sz="2400" dirty="0"/>
          </a:p>
          <a:p>
            <a:endParaRPr lang="it-IT" dirty="0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CA52A438-91CD-456E-B291-B82DBB3186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275" y="2582215"/>
            <a:ext cx="7116847" cy="3881917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08EF79DE-43A0-4A6A-BA5A-CE729CD54A0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1785" y="491993"/>
            <a:ext cx="990600" cy="1034895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490D1833-E7F5-46AD-BA44-8CC3A191E96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700" y="500614"/>
            <a:ext cx="2296026" cy="99575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</TotalTime>
  <Words>132</Words>
  <Application>Microsoft Office PowerPoint</Application>
  <PresentationFormat>Personalizzato</PresentationFormat>
  <Paragraphs>8</Paragraphs>
  <Slides>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4" baseType="lpstr">
      <vt:lpstr>Arial</vt:lpstr>
      <vt:lpstr>Verdana</vt:lpstr>
      <vt:lpstr>Office Theme</vt:lpstr>
      <vt:lpstr>SCREENING GLICEMICO E RENALE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Claudia Pirronello</dc:creator>
  <cp:lastModifiedBy>ANDREA BUTTO'</cp:lastModifiedBy>
  <cp:revision>17</cp:revision>
  <dcterms:created xsi:type="dcterms:W3CDTF">2025-03-12T14:47:41Z</dcterms:created>
  <dcterms:modified xsi:type="dcterms:W3CDTF">2026-05-06T13:35:20Z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2025-02-25T00:00:00Z</vt:filetime>
  </property>
  <property fmtid="{D5CDD505-2E9C-101B-9397-08002B2CF9AE}" pid="3" name="Creator">
    <vt:lpwstr>Impress</vt:lpwstr>
  </property>
  <property fmtid="{D5CDD505-2E9C-101B-9397-08002B2CF9AE}" pid="4" name="Producer">
    <vt:lpwstr>LibreOffice 7.5</vt:lpwstr>
  </property>
  <property fmtid="{D5CDD505-2E9C-101B-9397-08002B2CF9AE}" pid="5" name="LastSaved">
    <vt:filetime>2025-02-25T00:00:00Z</vt:filetime>
  </property>
</Properties>
</file>